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  <p:sldMasterId id="2147483757" r:id="rId2"/>
    <p:sldMasterId id="2147483794" r:id="rId3"/>
  </p:sldMasterIdLst>
  <p:notesMasterIdLst>
    <p:notesMasterId r:id="rId23"/>
  </p:notesMasterIdLst>
  <p:handoutMasterIdLst>
    <p:handoutMasterId r:id="rId24"/>
  </p:handoutMasterIdLst>
  <p:sldIdLst>
    <p:sldId id="329" r:id="rId4"/>
    <p:sldId id="322" r:id="rId5"/>
    <p:sldId id="331" r:id="rId6"/>
    <p:sldId id="332" r:id="rId7"/>
    <p:sldId id="350" r:id="rId8"/>
    <p:sldId id="341" r:id="rId9"/>
    <p:sldId id="339" r:id="rId10"/>
    <p:sldId id="343" r:id="rId11"/>
    <p:sldId id="345" r:id="rId12"/>
    <p:sldId id="346" r:id="rId13"/>
    <p:sldId id="342" r:id="rId14"/>
    <p:sldId id="337" r:id="rId15"/>
    <p:sldId id="347" r:id="rId16"/>
    <p:sldId id="336" r:id="rId17"/>
    <p:sldId id="349" r:id="rId18"/>
    <p:sldId id="348" r:id="rId19"/>
    <p:sldId id="334" r:id="rId20"/>
    <p:sldId id="351" r:id="rId21"/>
    <p:sldId id="33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0099"/>
    <a:srgbClr val="FFFF66"/>
    <a:srgbClr val="FF00FF"/>
    <a:srgbClr val="660066"/>
    <a:srgbClr val="0000FF"/>
    <a:srgbClr val="00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775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CB4699-D309-4C91-B448-188568672F07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3247F6-9291-4D8B-9BA2-29C6314D4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2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D5B0D90A-9AA0-4F10-AF07-156E452F3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34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D07B019-C664-49EB-94C9-1679B6B6F1A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Bấm &amp; sửa kiểu phụ đề của Bản chính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80ABA-6B80-4378-9454-F6644289AE58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78177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BC39-3E36-4CC4-B7AD-97B9DDE6C63B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41342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43E3-1648-4D58-A026-53D2FA45B20D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744274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ên đề và 4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AA4F3-8312-4810-883D-72D80B6543A5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581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Bấm &amp; sửa kiểu phụ đề của Bản chính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E8A1-9A97-405B-A5B4-3A4F3F3E42FB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32723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062AE-4822-4B89-A610-AFE3BB7BC1C3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563896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44C68-C15C-4E19-823A-86D356DDB4E0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00271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0A0C-AB4A-48D5-8A0E-1F51692E2FA2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97034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A3643-5024-4255-8191-96CB48194C39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77815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FB8DD-2327-463D-BC3E-E60BDF950D4E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42342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CBC6-BD73-44A8-96A7-1142B938D22F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52290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AED50-DDDC-422C-B2AB-EAEBCF7E48C5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59746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DB3F-E195-4DA9-A996-A494A12EB6A2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77759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DA7A-84D0-4FCE-8F6C-242B339DEB07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92722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483C2-F2AC-4392-87B2-A94DE972CB15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40510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EE31F-64F5-4B4F-85E3-06E46767E381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33672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ên đề và 4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Chỗ dành sẵn cho Nội dung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FFC1-3C2C-4372-A732-88C8AFA68AFA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85711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92D6700-6035-4B71-87B3-113EFE0EF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45645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9988637B-6A3A-4703-8AB1-9A082B229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9561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4CB37205-7894-40DF-9F63-F3300442C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61496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8C67B854-FF69-40B9-B8F3-1BA1722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6096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DC3A9A7-8851-4645-866B-2F3143953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819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DF38-583B-438C-8F39-D507CE80FD53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4007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1AB0D889-4D83-4A66-A9C1-CCC3A42B5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66911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CF0DDF5-3978-4A3B-85FB-259DBEF52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26170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44475D8-39C1-4081-B464-9C64C4CF9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03201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97A95DB8-1E2E-47C8-823D-2765C235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3098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BF37AB7-8F01-46C3-9A8D-CA214211E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87520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6BBCF46-45FB-442A-989F-A6227691B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31792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85E78-C0CB-4E2A-A572-8E9F3F0D789F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9813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9D16F-9AE3-4052-A854-8F13ADC8CFCC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0070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23C9-8F16-43A9-8A23-5F27F4C8F8B6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71170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AEE7-8F6B-43B8-B6B7-77178F4C73B1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8524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4B0E-0FDB-4CEE-9C82-F5D6ABB638DE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5927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7FC9-0F29-4217-96EE-5400E64E19CC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2274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text styles</a:t>
            </a:r>
          </a:p>
          <a:p>
            <a:pPr lvl="1"/>
            <a:r>
              <a:rPr lang="vi-VN" altLang="vi-VN" smtClean="0"/>
              <a:t>Second level</a:t>
            </a:r>
          </a:p>
          <a:p>
            <a:pPr lvl="2"/>
            <a:r>
              <a:rPr lang="vi-VN" altLang="vi-VN" smtClean="0"/>
              <a:t>Third level</a:t>
            </a:r>
          </a:p>
          <a:p>
            <a:pPr lvl="3"/>
            <a:r>
              <a:rPr lang="vi-VN" altLang="vi-VN" smtClean="0"/>
              <a:t>Fourth level</a:t>
            </a:r>
          </a:p>
          <a:p>
            <a:pPr lvl="4"/>
            <a:r>
              <a:rPr lang="vi-VN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0024869-5836-4FBA-B816-B98ED5FC7468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text styles</a:t>
            </a:r>
          </a:p>
          <a:p>
            <a:pPr lvl="1"/>
            <a:r>
              <a:rPr lang="vi-VN" altLang="vi-VN" smtClean="0"/>
              <a:t>Second level</a:t>
            </a:r>
          </a:p>
          <a:p>
            <a:pPr lvl="2"/>
            <a:r>
              <a:rPr lang="vi-VN" altLang="vi-VN" smtClean="0"/>
              <a:t>Third level</a:t>
            </a:r>
          </a:p>
          <a:p>
            <a:pPr lvl="3"/>
            <a:r>
              <a:rPr lang="vi-VN" altLang="vi-VN" smtClean="0"/>
              <a:t>Fourth level</a:t>
            </a:r>
          </a:p>
          <a:p>
            <a:pPr lvl="4"/>
            <a:r>
              <a:rPr lang="vi-VN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57D9AF9D-DA13-4932-A80C-F2353DD691A6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3083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0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07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0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vi-VN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00246D8E-2380-4ACB-A2EC-F988392BEB62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file:///C:\Users\Administrator\Downloads\R&#432;&#7899;c%20&#273;&#232;n%20Trung%20Thu%20-Chi&#7871;c%20&#272;&#232;n%20&#212;ng%20Sao-%20T&#7871;t%20Trung%20thu%20-%20Autumn%20Festival%20-%20Viet%20Nam%20Mid.mp4" TargetMode="External"/><Relationship Id="rId1" Type="http://schemas.microsoft.com/office/2007/relationships/media" Target="file:///C:\Users\Administrator\Downloads\R&#432;&#7899;c%20&#273;&#232;n%20Trung%20Thu%20-Chi&#7871;c%20&#272;&#232;n%20&#212;ng%20Sao-%20T&#7871;t%20Trung%20thu%20-%20Autumn%20Festival%20-%20Viet%20Nam%20Mid.mp4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inhnen_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391400" cy="1752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2000" kern="10">
                <a:ln w="12700">
                  <a:solidFill>
                    <a:srgbClr val="FF66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TRƯỜNG TRUNG HỌC CƠ SỞ  .</a:t>
            </a:r>
            <a:endParaRPr lang="en-US" sz="2000" kern="10">
              <a:ln w="12700">
                <a:solidFill>
                  <a:srgbClr val="FF66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6934200" cy="105727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72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urier New"/>
                <a:cs typeface="Courier New"/>
              </a:rPr>
              <a:t>Môn Lịch Sử - Lớp 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Hội làng( tranh dân gian)</a:t>
            </a: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2324100"/>
            <a:ext cx="7086600" cy="350837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Lang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giầy</a:t>
            </a: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2362200"/>
            <a:ext cx="6858000" cy="35052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NL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2. Phát triển văn hóa dân tộc</a:t>
            </a: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2133600"/>
            <a:ext cx="7391400" cy="3698875"/>
          </a:xfrm>
        </p:spPr>
      </p:pic>
      <p:sp>
        <p:nvSpPr>
          <p:cNvPr id="6" name="TextBox 5"/>
          <p:cNvSpPr txBox="1"/>
          <p:nvPr/>
        </p:nvSpPr>
        <p:spPr>
          <a:xfrm>
            <a:off x="533400" y="5792788"/>
            <a:ext cx="81724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Bia xá lợi tháp minh ( Bắc Ninh đầu thế kỉ VII</a:t>
            </a:r>
          </a:p>
        </p:txBody>
      </p:sp>
      <p:pic>
        <p:nvPicPr>
          <p:cNvPr id="26627" name="Picture 2" descr="C:\Users\Administrator\Downloads\IMG_20210718_0805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2488" y="2324100"/>
            <a:ext cx="4618037" cy="3508375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752600"/>
            <a:ext cx="7162800" cy="407987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Content Placeholder 3" descr="C:\Users\HP\OneDrive\Desktop\Screenshot_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153400" cy="4800600"/>
          </a:xfrm>
        </p:spPr>
      </p:pic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9700" name="Picture 3" descr="C:\Users\HP\OneDrive\Desktop\Screenshot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6858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Rước đèn Trung Thu -Chiếc Đèn Ông Sao- Tết Trung thu - Autumn Festival - Viet Nam Mi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838200"/>
            <a:ext cx="6934200" cy="51816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762000"/>
            <a:ext cx="7239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Phật giáo, đạo giáo du nhập vào nước ta hòa quyện với tín ngưỡng dân gian.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l-NL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động tiếp thu chữ Hán nhưng vẫn sử dụng tiếng Việt, dùng âm Việt để đọc chữ Hán.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l-NL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 đã tiếp </a:t>
            </a:r>
            <a:r>
              <a:rPr lang="nl-NL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kĩ thuật tiến bộ của Trung Quốc như làm giấy, dệt lụa, kĩ thuật bón phân bắc trong trồng trọt,....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313823"/>
      </p:ext>
    </p:extLst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o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ho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BLUME000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1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BLUME000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2775" y="3124200"/>
            <a:ext cx="9112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hoa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106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hoa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06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5867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Giờ</a:t>
            </a:r>
            <a:r>
              <a:rPr lang="vi-VN" sz="3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vi-VN" sz="36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học</a:t>
            </a:r>
            <a:r>
              <a:rPr lang="vi-VN" sz="3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vi-VN" sz="36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kết</a:t>
            </a:r>
            <a:r>
              <a:rPr lang="vi-VN" sz="3600" b="1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vi-VN" sz="3600" b="1" kern="10" dirty="0" err="1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>
                        <a:alpha val="39999"/>
                      </a:srgbClr>
                    </a:gs>
                    <a:gs pos="15000">
                      <a:srgbClr val="66008F">
                        <a:alpha val="58000"/>
                      </a:srgbClr>
                    </a:gs>
                    <a:gs pos="32499">
                      <a:srgbClr val="BA0066">
                        <a:alpha val="78999"/>
                      </a:srgbClr>
                    </a:gs>
                    <a:gs pos="45000">
                      <a:srgbClr val="FF0000">
                        <a:alpha val="93999"/>
                      </a:srgbClr>
                    </a:gs>
                    <a:gs pos="50000">
                      <a:srgbClr val="FF8200"/>
                    </a:gs>
                    <a:gs pos="55001">
                      <a:srgbClr val="FF0000">
                        <a:alpha val="93999"/>
                      </a:srgbClr>
                    </a:gs>
                    <a:gs pos="67501">
                      <a:srgbClr val="BA0066">
                        <a:alpha val="78999"/>
                      </a:srgbClr>
                    </a:gs>
                    <a:gs pos="85000">
                      <a:srgbClr val="66008F">
                        <a:alpha val="58000"/>
                      </a:srgbClr>
                    </a:gs>
                    <a:gs pos="100000">
                      <a:srgbClr val="000082">
                        <a:alpha val="39999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thúc</a:t>
            </a:r>
            <a:endParaRPr lang="vi-VN" sz="3600" b="1" kern="10" dirty="0">
              <a:ln w="1270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>
                      <a:alpha val="39999"/>
                    </a:srgbClr>
                  </a:gs>
                  <a:gs pos="15000">
                    <a:srgbClr val="66008F">
                      <a:alpha val="58000"/>
                    </a:srgbClr>
                  </a:gs>
                  <a:gs pos="32499">
                    <a:srgbClr val="BA0066">
                      <a:alpha val="78999"/>
                    </a:srgbClr>
                  </a:gs>
                  <a:gs pos="45000">
                    <a:srgbClr val="FF0000">
                      <a:alpha val="93999"/>
                    </a:srgbClr>
                  </a:gs>
                  <a:gs pos="50000">
                    <a:srgbClr val="FF8200"/>
                  </a:gs>
                  <a:gs pos="55001">
                    <a:srgbClr val="FF0000">
                      <a:alpha val="93999"/>
                    </a:srgbClr>
                  </a:gs>
                  <a:gs pos="67501">
                    <a:srgbClr val="BA0066">
                      <a:alpha val="78999"/>
                    </a:srgbClr>
                  </a:gs>
                  <a:gs pos="85000">
                    <a:srgbClr val="66008F">
                      <a:alpha val="58000"/>
                    </a:srgbClr>
                  </a:gs>
                  <a:gs pos="100000">
                    <a:srgbClr val="000082">
                      <a:alpha val="39999"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00000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31755" name="WordArt 9"/>
          <p:cNvSpPr>
            <a:spLocks noChangeArrowheads="1" noChangeShapeType="1" noTextEdit="1"/>
          </p:cNvSpPr>
          <p:nvPr/>
        </p:nvSpPr>
        <p:spPr bwMode="auto">
          <a:xfrm>
            <a:off x="1143000" y="2819400"/>
            <a:ext cx="7315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Cảm ơn quý thầy cô và các em học sinh!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688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cs typeface="Times New Roman" pitchFamily="18" charset="0"/>
              </a:rPr>
              <a:t>KHỞI ĐỘNG</a:t>
            </a:r>
            <a:endParaRPr lang="vi-VN" b="1" u="sng" smtClean="0">
              <a:cs typeface="Times New Roman" pitchFamily="18" charset="0"/>
            </a:endParaRPr>
          </a:p>
        </p:txBody>
      </p:sp>
      <p:pic>
        <p:nvPicPr>
          <p:cNvPr id="4102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3968750"/>
            <a:ext cx="2571750" cy="2582863"/>
          </a:xfrm>
        </p:spPr>
      </p:pic>
      <p:sp>
        <p:nvSpPr>
          <p:cNvPr id="4" name="Cloud 3"/>
          <p:cNvSpPr/>
          <p:nvPr/>
        </p:nvSpPr>
        <p:spPr>
          <a:xfrm>
            <a:off x="1752600" y="1484784"/>
            <a:ext cx="6779840" cy="3816424"/>
          </a:xfrm>
          <a:prstGeom prst="cloud">
            <a:avLst/>
          </a:prstGeom>
          <a:gradFill flip="none" rotWithShape="1">
            <a:gsLst>
              <a:gs pos="8209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34000">
                <a:schemeClr val="tx2">
                  <a:lumMod val="40000"/>
                  <a:lumOff val="6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100000">
                <a:schemeClr val="tx2">
                  <a:alpha val="73000"/>
                  <a:lumMod val="55000"/>
                  <a:lumOff val="4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chemeClr val="tx2"/>
                </a:solidFill>
              </a:rPr>
              <a:t>Hãy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kể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tên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các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truyền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thống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tốt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đẹp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của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dân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tộc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Việt</a:t>
            </a:r>
            <a:r>
              <a:rPr lang="en-US" sz="3200" b="1" dirty="0">
                <a:solidFill>
                  <a:schemeClr val="tx2"/>
                </a:solidFill>
              </a:rPr>
              <a:t> Nam </a:t>
            </a:r>
            <a:r>
              <a:rPr lang="en-US" sz="3200" b="1" dirty="0" err="1">
                <a:solidFill>
                  <a:schemeClr val="tx2"/>
                </a:solidFill>
              </a:rPr>
              <a:t>mà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em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biết</a:t>
            </a:r>
            <a:r>
              <a:rPr lang="en-US" sz="3200" b="1" dirty="0">
                <a:solidFill>
                  <a:schemeClr val="tx2"/>
                </a:solidFill>
              </a:rPr>
              <a:t>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100888" cy="3505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TIẾT :36+37: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ĐẤU TRANH BẢO TỒN 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en-US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TRIỂN VĂN HÓA DÂN TỘC 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THỜI BẮC THUỘC</a:t>
            </a: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Đấu tranh bảo tồn văn hóa dân tộc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2325" y="2324100"/>
            <a:ext cx="4678363" cy="3508375"/>
          </a:xfrm>
        </p:spPr>
      </p:pic>
      <p:sp>
        <p:nvSpPr>
          <p:cNvPr id="5" name="TextBox 4"/>
          <p:cNvSpPr txBox="1"/>
          <p:nvPr/>
        </p:nvSpPr>
        <p:spPr>
          <a:xfrm>
            <a:off x="1600200" y="5911850"/>
            <a:ext cx="59293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accent3"/>
                </a:solidFill>
                <a:cs typeface="+mn-cs"/>
              </a:rPr>
              <a:t>Hình</a:t>
            </a:r>
            <a:r>
              <a:rPr lang="en-US" sz="2400" dirty="0">
                <a:solidFill>
                  <a:schemeClr val="accent3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cs typeface="+mn-cs"/>
              </a:rPr>
              <a:t>ảnh</a:t>
            </a:r>
            <a:r>
              <a:rPr lang="en-US" sz="2400" dirty="0">
                <a:solidFill>
                  <a:schemeClr val="accent3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cs typeface="+mn-cs"/>
              </a:rPr>
              <a:t>nhà</a:t>
            </a:r>
            <a:r>
              <a:rPr lang="en-US" sz="2400" dirty="0">
                <a:solidFill>
                  <a:schemeClr val="accent3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cs typeface="+mn-cs"/>
              </a:rPr>
              <a:t>truyền</a:t>
            </a:r>
            <a:r>
              <a:rPr lang="en-US" sz="2400" dirty="0">
                <a:solidFill>
                  <a:schemeClr val="accent3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cs typeface="+mn-cs"/>
              </a:rPr>
              <a:t>thống</a:t>
            </a:r>
            <a:r>
              <a:rPr lang="en-US" sz="2400" dirty="0">
                <a:solidFill>
                  <a:schemeClr val="accent3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cs typeface="+mn-cs"/>
              </a:rPr>
              <a:t>của</a:t>
            </a:r>
            <a:r>
              <a:rPr lang="en-US" sz="2400" dirty="0">
                <a:solidFill>
                  <a:schemeClr val="accent3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cs typeface="+mn-cs"/>
              </a:rPr>
              <a:t>người</a:t>
            </a:r>
            <a:r>
              <a:rPr lang="en-US" sz="2400" dirty="0">
                <a:solidFill>
                  <a:schemeClr val="accent3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cs typeface="+mn-cs"/>
              </a:rPr>
              <a:t>Viêt</a:t>
            </a:r>
            <a:endParaRPr lang="en-US" sz="2400" dirty="0">
              <a:solidFill>
                <a:schemeClr val="accent3"/>
              </a:solidFill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990600"/>
            <a:ext cx="754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vẫn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36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thờ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cúng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thờ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xăm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chưng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giầy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vẫn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bại</a:t>
            </a:r>
            <a:r>
              <a:rPr lang="en-US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15640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73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30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828800"/>
            <a:ext cx="3419475" cy="4114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1905000"/>
            <a:ext cx="3419475" cy="40386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968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7315200" cy="4308475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gói</a:t>
            </a:r>
            <a:r>
              <a:rPr lang="en-US" dirty="0" smtClean="0"/>
              <a:t> </a:t>
            </a:r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chưng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tết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2286000"/>
            <a:ext cx="3681412" cy="3810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8413" y="2286000"/>
            <a:ext cx="3227387" cy="3810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Tục ăn trầu cau</a:t>
            </a:r>
          </a:p>
        </p:txBody>
      </p:sp>
      <p:pic>
        <p:nvPicPr>
          <p:cNvPr id="22531" name="Content Placeholder 3" descr="C:\Users\admin\Downloads\IMG_20210718_08050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209800"/>
            <a:ext cx="8229600" cy="43434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0</TotalTime>
  <Words>335</Words>
  <Application>Microsoft Office PowerPoint</Application>
  <PresentationFormat>On-screen Show (4:3)</PresentationFormat>
  <Paragraphs>29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Design</vt:lpstr>
      <vt:lpstr>1_Default Design</vt:lpstr>
      <vt:lpstr>Austin</vt:lpstr>
      <vt:lpstr>PowerPoint Presentation</vt:lpstr>
      <vt:lpstr>KHỞI ĐỘNG</vt:lpstr>
      <vt:lpstr>        TIẾT :36+37:BÀI 17:  ĐẤU TRANH BẢO TỒN VÀ PHÁT TRIỂN VĂN HÓA DÂN TỘC THỜI BẮC THUỘC</vt:lpstr>
      <vt:lpstr>1. Đấu tranh bảo tồn văn hóa dân tộc</vt:lpstr>
      <vt:lpstr>PowerPoint Presentation</vt:lpstr>
      <vt:lpstr>Một trong những nét văn hoá truyền thống</vt:lpstr>
      <vt:lpstr>Hình ảnh bàn thờ ngày tết</vt:lpstr>
      <vt:lpstr>Hình ảnh gói bánh chưng ngày tết</vt:lpstr>
      <vt:lpstr>Tục ăn trầu cau</vt:lpstr>
      <vt:lpstr>Hội làng( tranh dân gian)</vt:lpstr>
      <vt:lpstr>Hình ảnh Lang Liêu gói bánh chưng, bánh giầy</vt:lpstr>
      <vt:lpstr>2. Phát triển văn hóa dân tộc</vt:lpstr>
      <vt:lpstr>Bia xá lợi tháp minh ( Bắc Ninh đầu thế kỉ VII</vt:lpstr>
      <vt:lpstr>Hình ảnh ngôi chùa Chấn Quốc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2021-08-14T07:07:18Z</dcterms:created>
  <dcterms:modified xsi:type="dcterms:W3CDTF">2025-03-24T06:11:02Z</dcterms:modified>
</cp:coreProperties>
</file>